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1" r:id="rId5"/>
    <p:sldId id="258" r:id="rId6"/>
    <p:sldId id="260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25"/>
    <a:srgbClr val="FF2549"/>
    <a:srgbClr val="5DD5FF"/>
    <a:srgbClr val="FF0D97"/>
    <a:srgbClr val="0000CC"/>
    <a:srgbClr val="003635"/>
    <a:srgbClr val="9EFF29"/>
    <a:srgbClr val="C80064"/>
    <a:srgbClr val="C33A1F"/>
    <a:srgbClr val="007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2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2/2/2022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2454" y="2654708"/>
            <a:ext cx="8015750" cy="1526457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454" y="4166414"/>
            <a:ext cx="8001000" cy="678426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3" y="563550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5" y="1467465"/>
            <a:ext cx="8244349" cy="3281516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040" y="539273"/>
            <a:ext cx="6626227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2606"/>
            <a:ext cx="6651523" cy="350862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7" y="537114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736633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209030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736633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09030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67591"/>
            <a:ext cx="8037871" cy="1600199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СТОЛИЧНА ДИРЕКЦИЯ “ПОЖАРНА БЕЗОПАСНОСТ И ЗАЩИТА НА НАСЕЛЕНИЕТО”</a:t>
            </a:r>
            <a:r>
              <a:rPr lang="bg-BG" alt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bg-BG" altLang="en-US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4268380"/>
            <a:ext cx="4959037" cy="67842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Областен конкурс за детска рисунка </a:t>
            </a:r>
          </a:p>
          <a:p>
            <a:pPr algn="ctr"/>
            <a:r>
              <a:rPr lang="bg-BG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„</a:t>
            </a:r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С </a:t>
            </a:r>
            <a:r>
              <a:rPr lang="ru-RU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очите си видях </a:t>
            </a:r>
            <a:r>
              <a:rPr lang="ru-RU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бедата</a:t>
            </a:r>
            <a:r>
              <a:rPr lang="en-US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”</a:t>
            </a:r>
            <a:endParaRPr lang="en-US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  <a:p>
            <a:endParaRPr lang="en-US" dirty="0"/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5973097"/>
              </p:ext>
            </p:extLst>
          </p:nvPr>
        </p:nvGraphicFramePr>
        <p:xfrm>
          <a:off x="0" y="0"/>
          <a:ext cx="808643" cy="834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Bitmap Image" r:id="rId3" imgW="8190476" imgH="8457143" progId="Paint.Picture">
                  <p:embed/>
                </p:oleObj>
              </mc:Choice>
              <mc:Fallback>
                <p:oleObj name="Bitmap Image" r:id="rId3" imgW="8190476" imgH="8457143" progId="Paint.Picture">
                  <p:embed/>
                  <p:pic>
                    <p:nvPicPr>
                      <p:cNvPr id="317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808643" cy="8349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8" descr="projekt_gz_emb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428" y="0"/>
            <a:ext cx="733572" cy="73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2" y="1432829"/>
            <a:ext cx="8244349" cy="3281516"/>
          </a:xfrm>
          <a:ln>
            <a:solidFill>
              <a:schemeClr val="bg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bg-BG" altLang="en-US" dirty="0"/>
              <a:t>Организатор на Областния конкурс за детска рисунка </a:t>
            </a:r>
            <a:endParaRPr lang="en-US" altLang="en-US" dirty="0" smtClean="0"/>
          </a:p>
          <a:p>
            <a:pPr marL="0" indent="0">
              <a:buNone/>
            </a:pPr>
            <a:r>
              <a:rPr lang="bg-BG" altLang="en-US" dirty="0" smtClean="0"/>
              <a:t>„</a:t>
            </a:r>
            <a:r>
              <a:rPr lang="bg-BG" altLang="en-US" dirty="0"/>
              <a:t>С очите си видях бедата” е Столична дирекция „Пожарна безопасност и защита на населението”</a:t>
            </a:r>
            <a:r>
              <a:rPr lang="en-US" altLang="en-US" dirty="0"/>
              <a:t>. </a:t>
            </a:r>
            <a:endParaRPr lang="en-US" altLang="en-US" dirty="0" smtClean="0"/>
          </a:p>
          <a:p>
            <a:pPr marL="0" indent="0">
              <a:buNone/>
            </a:pPr>
            <a:r>
              <a:rPr lang="bg-BG" altLang="en-US" dirty="0" smtClean="0"/>
              <a:t>Провежда </a:t>
            </a:r>
            <a:r>
              <a:rPr lang="bg-BG" altLang="en-US" dirty="0"/>
              <a:t>се с подкрепата </a:t>
            </a:r>
            <a:r>
              <a:rPr lang="bg-BG" altLang="en-US" dirty="0" smtClean="0"/>
              <a:t>на</a:t>
            </a:r>
            <a:r>
              <a:rPr lang="en-US" altLang="en-US" dirty="0" smtClean="0"/>
              <a:t> </a:t>
            </a:r>
            <a:r>
              <a:rPr lang="bg-BG" altLang="en-US" dirty="0" smtClean="0"/>
              <a:t>Министерството </a:t>
            </a:r>
            <a:r>
              <a:rPr lang="bg-BG" altLang="en-US" dirty="0"/>
              <a:t>на образованието и науката </a:t>
            </a:r>
            <a:r>
              <a:rPr lang="bg-BG" altLang="en-US" dirty="0" smtClean="0"/>
              <a:t>и </a:t>
            </a:r>
            <a:r>
              <a:rPr lang="bg-BG" altLang="en-US" dirty="0"/>
              <a:t>Национален дворец на децата. </a:t>
            </a:r>
            <a:br>
              <a:rPr lang="bg-BG" altLang="en-US" dirty="0"/>
            </a:br>
            <a:r>
              <a:rPr lang="bg-BG" altLang="en-US" dirty="0"/>
              <a:t>Мероприятието е включено в Националния </a:t>
            </a:r>
            <a:r>
              <a:rPr lang="bg-BG" altLang="en-US" dirty="0" smtClean="0"/>
              <a:t>календар </a:t>
            </a:r>
            <a:r>
              <a:rPr lang="bg-BG" altLang="en-US" dirty="0"/>
              <a:t>на Министерството на образованието </a:t>
            </a:r>
            <a:r>
              <a:rPr lang="en-US" altLang="en-US" dirty="0"/>
              <a:t> </a:t>
            </a:r>
            <a:r>
              <a:rPr lang="bg-BG" altLang="en-US" dirty="0" smtClean="0"/>
              <a:t>и </a:t>
            </a:r>
            <a:r>
              <a:rPr lang="bg-BG" altLang="en-US" dirty="0"/>
              <a:t>науката изяви по интереси на децата и   </a:t>
            </a:r>
            <a:r>
              <a:rPr lang="bg-BG" altLang="en-US" dirty="0" smtClean="0"/>
              <a:t>учениците </a:t>
            </a:r>
            <a:r>
              <a:rPr lang="bg-BG" altLang="en-US" dirty="0"/>
              <a:t>за учебната </a:t>
            </a:r>
            <a:r>
              <a:rPr lang="bg-BG" altLang="en-US" dirty="0" smtClean="0"/>
              <a:t>202</a:t>
            </a:r>
            <a:r>
              <a:rPr lang="en-US" altLang="en-US" dirty="0" smtClean="0"/>
              <a:t>1</a:t>
            </a:r>
            <a:r>
              <a:rPr lang="bg-BG" altLang="en-US" dirty="0" smtClean="0"/>
              <a:t>/202</a:t>
            </a:r>
            <a:r>
              <a:rPr lang="en-US" altLang="en-US" dirty="0" smtClean="0"/>
              <a:t>2</a:t>
            </a:r>
            <a:r>
              <a:rPr lang="bg-BG" altLang="en-US" dirty="0" smtClean="0"/>
              <a:t> </a:t>
            </a:r>
            <a:r>
              <a:rPr lang="bg-BG" altLang="en-US" dirty="0"/>
              <a:t>г.</a:t>
            </a:r>
            <a:r>
              <a:rPr lang="en-US" altLang="en-US" dirty="0"/>
              <a:t/>
            </a:r>
            <a:br>
              <a:rPr lang="en-US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5255"/>
            <a:ext cx="6626227" cy="72534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bg-BG" dirty="0" smtClean="0"/>
              <a:t>Цели</a:t>
            </a:r>
            <a:r>
              <a:rPr lang="en-US" dirty="0" smtClean="0"/>
              <a:t> </a:t>
            </a:r>
            <a:r>
              <a:rPr lang="bg-BG" dirty="0" smtClean="0"/>
              <a:t>на конкурса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  <a:buNone/>
              <a:defRPr/>
            </a:pPr>
            <a:endParaRPr lang="bg-BG" altLang="en-US" sz="33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altLang="en-US" sz="3300" dirty="0" smtClean="0"/>
              <a:t>-    </a:t>
            </a:r>
            <a:r>
              <a:rPr lang="bg-BG" altLang="en-US" sz="3300" dirty="0"/>
              <a:t>Да се пресъздадат със средствата на изобразителното изкуство 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познанията на децата и учениците за бедствията в световен мащаб, 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основни познания за рисковете от бедствия и за начините на поведение,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дейностите на Единната спасителна система;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endParaRPr lang="bg-BG" altLang="en-US" sz="33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altLang="en-US" sz="3300" dirty="0" smtClean="0"/>
              <a:t>-   </a:t>
            </a:r>
            <a:r>
              <a:rPr lang="bg-BG" altLang="en-US" sz="3300" dirty="0" smtClean="0"/>
              <a:t> </a:t>
            </a:r>
            <a:r>
              <a:rPr lang="bg-BG" altLang="en-US" sz="3300" dirty="0"/>
              <a:t>Да се създаде интерес към професията на пожарникаря и спасителя;</a:t>
            </a:r>
          </a:p>
          <a:p>
            <a:pPr>
              <a:lnSpc>
                <a:spcPct val="90000"/>
              </a:lnSpc>
              <a:buNone/>
              <a:defRPr/>
            </a:pPr>
            <a:endParaRPr lang="bg-BG" altLang="en-US" sz="33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altLang="en-US" sz="3300" dirty="0" smtClean="0"/>
              <a:t>-    </a:t>
            </a:r>
            <a:r>
              <a:rPr lang="bg-BG" altLang="en-US" sz="3300" dirty="0"/>
              <a:t>Да се възпита съпричастие към проблемите на човека, готовност за 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оказване на помощ, желание за участие в доброволческа дейност и 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опазване на околната среда;</a:t>
            </a:r>
            <a:endParaRPr lang="en-US" altLang="en-US" sz="3300" dirty="0"/>
          </a:p>
          <a:p>
            <a:pPr>
              <a:lnSpc>
                <a:spcPct val="90000"/>
              </a:lnSpc>
              <a:buNone/>
              <a:defRPr/>
            </a:pPr>
            <a:endParaRPr lang="bg-BG" altLang="en-US" sz="3300" dirty="0" smtClean="0"/>
          </a:p>
          <a:p>
            <a:pPr>
              <a:lnSpc>
                <a:spcPct val="90000"/>
              </a:lnSpc>
              <a:buNone/>
              <a:defRPr/>
            </a:pPr>
            <a:r>
              <a:rPr lang="en-US" altLang="en-US" sz="3300" dirty="0" smtClean="0"/>
              <a:t>-    </a:t>
            </a:r>
            <a:r>
              <a:rPr lang="bg-BG" altLang="en-US" sz="3300" dirty="0"/>
              <a:t>Да се насърчи развитието и </a:t>
            </a:r>
            <a:r>
              <a:rPr lang="bg-BG" altLang="en-US" sz="3300" dirty="0" smtClean="0"/>
              <a:t> реализацията </a:t>
            </a:r>
            <a:r>
              <a:rPr lang="bg-BG" altLang="en-US" sz="3300" dirty="0"/>
              <a:t>на проявени творчески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bg-BG" altLang="en-US" sz="3300" dirty="0"/>
              <a:t>заложби при децата и учениците.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652" y="2062620"/>
            <a:ext cx="4136572" cy="2945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" y="58057"/>
            <a:ext cx="3831771" cy="2648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4837566" y="115207"/>
            <a:ext cx="3844925" cy="4667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200" kern="10" dirty="0" smtClean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Тематичен обхват...</a:t>
            </a:r>
            <a:endParaRPr lang="en-US" sz="3200" kern="10" dirty="0" smtClean="0">
              <a:solidFill>
                <a:schemeClr val="accent1">
                  <a:lumMod val="50000"/>
                </a:scheme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8629" y="2998773"/>
            <a:ext cx="3817256" cy="181588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Тематично конкурсът </a:t>
            </a:r>
            <a:r>
              <a:rPr lang="bg-BG" altLang="en-US" sz="1600" dirty="0">
                <a:solidFill>
                  <a:schemeClr val="accent1">
                    <a:lumMod val="50000"/>
                  </a:schemeClr>
                </a:solidFill>
              </a:rPr>
              <a:t>обхваща </a:t>
            </a: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познанията </a:t>
            </a:r>
            <a:r>
              <a:rPr lang="bg-BG" altLang="en-US" sz="1600" dirty="0">
                <a:solidFill>
                  <a:schemeClr val="accent1">
                    <a:lumMod val="50000"/>
                  </a:schemeClr>
                </a:solidFill>
              </a:rPr>
              <a:t>на подрастващите, свързани с </a:t>
            </a: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основни </a:t>
            </a:r>
            <a:r>
              <a:rPr lang="ru-RU" altLang="en-US" sz="1600" dirty="0" smtClean="0">
                <a:solidFill>
                  <a:schemeClr val="accent1">
                    <a:lumMod val="50000"/>
                  </a:schemeClr>
                </a:solidFill>
              </a:rPr>
              <a:t>познания </a:t>
            </a:r>
            <a:r>
              <a:rPr lang="ru-RU" altLang="en-US" sz="1600" dirty="0">
                <a:solidFill>
                  <a:schemeClr val="accent1">
                    <a:lumMod val="50000"/>
                  </a:schemeClr>
                </a:solidFill>
              </a:rPr>
              <a:t>за рисковете от бедствия и </a:t>
            </a:r>
            <a:r>
              <a:rPr lang="ru-RU" altLang="en-US" sz="1600" dirty="0" smtClean="0">
                <a:solidFill>
                  <a:schemeClr val="accent1">
                    <a:lumMod val="50000"/>
                  </a:schemeClr>
                </a:solidFill>
              </a:rPr>
              <a:t>за</a:t>
            </a: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altLang="en-US" sz="1600" dirty="0">
                <a:solidFill>
                  <a:schemeClr val="accent1">
                    <a:lumMod val="50000"/>
                  </a:schemeClr>
                </a:solidFill>
              </a:rPr>
              <a:t>начините на поведение и </a:t>
            </a: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действие, първа </a:t>
            </a:r>
            <a:r>
              <a:rPr lang="bg-BG" altLang="en-US" sz="1600" dirty="0" err="1">
                <a:solidFill>
                  <a:schemeClr val="accent1">
                    <a:lumMod val="50000"/>
                  </a:schemeClr>
                </a:solidFill>
              </a:rPr>
              <a:t>долекарска</a:t>
            </a:r>
            <a:r>
              <a:rPr lang="bg-BG" altLang="en-US" sz="1600" dirty="0">
                <a:solidFill>
                  <a:schemeClr val="accent1">
                    <a:lumMod val="50000"/>
                  </a:schemeClr>
                </a:solidFill>
              </a:rPr>
              <a:t> помощ, </a:t>
            </a:r>
            <a:r>
              <a:rPr lang="bg-BG" altLang="en-US" sz="1600" dirty="0" smtClean="0">
                <a:solidFill>
                  <a:schemeClr val="accent1">
                    <a:lumMod val="50000"/>
                  </a:schemeClr>
                </a:solidFill>
              </a:rPr>
              <a:t>дейностите на </a:t>
            </a:r>
            <a:r>
              <a:rPr lang="bg-BG" altLang="en-US" sz="1600" dirty="0">
                <a:solidFill>
                  <a:schemeClr val="accent1">
                    <a:lumMod val="50000"/>
                  </a:schemeClr>
                </a:solidFill>
              </a:rPr>
              <a:t>Единната спасителна система. 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22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3436" y="1843908"/>
            <a:ext cx="5724525" cy="163121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7786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tabLst>
                <a:tab pos="67786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/>
              <a:t>Участниците в конкурса са разпределени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/>
              <a:t>в три възрастови групи</a:t>
            </a:r>
            <a:r>
              <a:rPr lang="bg-BG" altLang="en-US" sz="2000" dirty="0" smtClean="0"/>
              <a:t>:</a:t>
            </a:r>
            <a:endParaRPr lang="bg-BG" altLang="en-US" sz="20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/>
              <a:t>Първа група – от 7 до 10 години;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/>
              <a:t>Втора група – от 11 до 13 години;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g-BG" altLang="en-US" sz="2000" dirty="0"/>
              <a:t>Трета група – от 14 до 18 години.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852" y="2866571"/>
            <a:ext cx="3260148" cy="227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kern="10" dirty="0" smtClean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/>
            </a:r>
            <a:br>
              <a:rPr lang="en-US" kern="10" dirty="0" smtClean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</a:br>
            <a:r>
              <a:rPr lang="bg-BG" kern="10" dirty="0" smtClean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Категории </a:t>
            </a:r>
            <a:r>
              <a:rPr lang="bg-BG" kern="10" dirty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участници:</a:t>
            </a:r>
            <a:r>
              <a:rPr lang="en-US" kern="10" dirty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/>
            </a:r>
            <a:br>
              <a:rPr lang="en-US" kern="10" dirty="0">
                <a:solidFill>
                  <a:schemeClr val="accent1">
                    <a:lumMod val="50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18002" y="1214809"/>
            <a:ext cx="457200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spcBef>
                <a:spcPct val="0"/>
              </a:spcBef>
            </a:pPr>
            <a:r>
              <a:rPr lang="bg-BG" altLang="en-US" dirty="0">
                <a:solidFill>
                  <a:schemeClr val="accent1">
                    <a:lumMod val="50000"/>
                  </a:schemeClr>
                </a:solidFill>
              </a:rPr>
              <a:t>Конкурсът дава равен достъп за участие на всички деца и ученици, разпределени в три национални и една международна категория, с оглед най-обективното определяне таланта, знанията и уменията на участниците.</a:t>
            </a:r>
            <a:endParaRPr lang="bg-BG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494972"/>
            <a:ext cx="45720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altLang="en-US" b="1" u="sng" dirty="0">
                <a:solidFill>
                  <a:schemeClr val="accent1">
                    <a:lumMod val="50000"/>
                  </a:schemeClr>
                </a:solidFill>
              </a:rPr>
              <a:t>Първа категория:</a:t>
            </a:r>
          </a:p>
          <a:p>
            <a:pPr>
              <a:defRPr/>
            </a:pPr>
            <a:r>
              <a:rPr lang="bg-BG" altLang="en-US" dirty="0" smtClean="0"/>
              <a:t>Деца</a:t>
            </a:r>
            <a:r>
              <a:rPr lang="en-US" altLang="en-US" dirty="0" smtClean="0"/>
              <a:t> </a:t>
            </a:r>
            <a:r>
              <a:rPr lang="bg-BG" altLang="en-US" dirty="0" smtClean="0"/>
              <a:t>и </a:t>
            </a:r>
            <a:r>
              <a:rPr lang="bg-BG" altLang="en-US" dirty="0"/>
              <a:t>ученици от </a:t>
            </a:r>
            <a:r>
              <a:rPr lang="bg-BG" altLang="en-US" dirty="0" smtClean="0"/>
              <a:t>всички</a:t>
            </a:r>
            <a:r>
              <a:rPr lang="en-US" altLang="en-US" dirty="0" smtClean="0"/>
              <a:t> </a:t>
            </a:r>
            <a:r>
              <a:rPr lang="bg-BG" altLang="en-US" dirty="0" smtClean="0"/>
              <a:t>общообразователни </a:t>
            </a:r>
            <a:r>
              <a:rPr lang="bg-BG" altLang="en-US" dirty="0"/>
              <a:t>училища и </a:t>
            </a:r>
          </a:p>
          <a:p>
            <a:pPr>
              <a:defRPr/>
            </a:pPr>
            <a:r>
              <a:rPr lang="bg-BG" altLang="en-US" dirty="0"/>
              <a:t>центровете за подкрепа на личностно </a:t>
            </a:r>
          </a:p>
          <a:p>
            <a:pPr>
              <a:defRPr/>
            </a:pPr>
            <a:r>
              <a:rPr lang="bg-BG" altLang="en-US" dirty="0"/>
              <a:t>развитие в системата на МОН.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81" y="3146629"/>
            <a:ext cx="2923419" cy="1996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4809"/>
            <a:ext cx="3081244" cy="2151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800" y="17574"/>
            <a:ext cx="3875314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g-BG" altLang="en-US" u="sng" dirty="0">
                <a:solidFill>
                  <a:schemeClr val="accent1">
                    <a:lumMod val="50000"/>
                  </a:schemeClr>
                </a:solidFill>
              </a:rPr>
              <a:t>Втора категория: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r>
              <a:rPr lang="bg-BG" altLang="en-US" dirty="0" smtClean="0"/>
              <a:t>Деца </a:t>
            </a:r>
            <a:r>
              <a:rPr lang="bg-BG" altLang="en-US" dirty="0"/>
              <a:t>и ученици от </a:t>
            </a:r>
            <a:r>
              <a:rPr lang="bg-BG" altLang="en-US" dirty="0" smtClean="0"/>
              <a:t>проф</a:t>
            </a:r>
            <a:r>
              <a:rPr lang="bg-BG" altLang="en-US" dirty="0"/>
              <a:t>и</a:t>
            </a:r>
            <a:r>
              <a:rPr lang="bg-BG" altLang="en-US" dirty="0" smtClean="0"/>
              <a:t>лирани                    паралелки</a:t>
            </a:r>
            <a:r>
              <a:rPr lang="bg-BG" altLang="en-US" dirty="0"/>
              <a:t>, училища и школи по    </a:t>
            </a:r>
            <a:r>
              <a:rPr lang="bg-BG" altLang="en-US" dirty="0" smtClean="0"/>
              <a:t>изобразително </a:t>
            </a:r>
            <a:r>
              <a:rPr lang="bg-BG" altLang="en-US" dirty="0"/>
              <a:t>изкуство.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77657" y="140945"/>
            <a:ext cx="45720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bg-BG" altLang="en-US" u="sng" dirty="0">
                <a:solidFill>
                  <a:schemeClr val="accent1">
                    <a:lumMod val="50000"/>
                  </a:schemeClr>
                </a:solidFill>
              </a:rPr>
              <a:t>Трета категория:</a:t>
            </a:r>
          </a:p>
          <a:p>
            <a:pPr>
              <a:defRPr/>
            </a:pPr>
            <a:r>
              <a:rPr lang="bg-BG" altLang="en-US" dirty="0"/>
              <a:t>Деца и ученици от училища за деца със специални потребности и </a:t>
            </a:r>
            <a:r>
              <a:rPr lang="bg-BG" altLang="en-US" dirty="0" smtClean="0"/>
              <a:t>Домове </a:t>
            </a:r>
            <a:r>
              <a:rPr lang="bg-BG" altLang="en-US" dirty="0"/>
              <a:t>за деца в неравностойно положение.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7" y="1923143"/>
            <a:ext cx="4214026" cy="2988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4" y="1879967"/>
            <a:ext cx="4308263" cy="3031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4657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72" y="97122"/>
            <a:ext cx="2924629" cy="857250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bg-BG" sz="3200" kern="10" dirty="0" smtClean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/>
            </a:r>
            <a:br>
              <a:rPr lang="bg-BG" sz="3200" kern="10" dirty="0" smtClean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</a:br>
            <a:r>
              <a:rPr lang="bg-BG" sz="3200" kern="10" dirty="0" smtClean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>Описание </a:t>
            </a:r>
            <a:r>
              <a:rPr lang="bg-BG" sz="3200" kern="10" dirty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>на рисунката:</a:t>
            </a:r>
            <a:r>
              <a:rPr lang="en-US" sz="3200" kern="10" dirty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  <a:t/>
            </a:r>
            <a:br>
              <a:rPr lang="en-US" sz="3200" kern="10" dirty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  <a:ea typeface="+mn-ea"/>
                <a:cs typeface="+mn-cs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3657" y="1671588"/>
            <a:ext cx="4572000" cy="20313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bg-BG" altLang="en-US" dirty="0">
                <a:solidFill>
                  <a:schemeClr val="bg1"/>
                </a:solidFill>
              </a:rPr>
              <a:t>Всяка рисунка трябва да бъде придружена с кратко описание, </a:t>
            </a:r>
            <a:r>
              <a:rPr lang="bg-BG" altLang="en-US" dirty="0" smtClean="0">
                <a:solidFill>
                  <a:schemeClr val="bg1"/>
                </a:solidFill>
              </a:rPr>
              <a:t>на </a:t>
            </a:r>
            <a:r>
              <a:rPr lang="bg-BG" altLang="en-US" dirty="0">
                <a:solidFill>
                  <a:schemeClr val="bg1"/>
                </a:solidFill>
              </a:rPr>
              <a:t>отделен лист на български или английски език, което да е прикрепено </a:t>
            </a:r>
            <a:r>
              <a:rPr lang="bg-BG" altLang="en-US" dirty="0" smtClean="0">
                <a:solidFill>
                  <a:schemeClr val="bg1"/>
                </a:solidFill>
              </a:rPr>
              <a:t>към </a:t>
            </a:r>
            <a:r>
              <a:rPr lang="bg-BG" altLang="en-US" dirty="0">
                <a:solidFill>
                  <a:schemeClr val="bg1"/>
                </a:solidFill>
              </a:rPr>
              <a:t>гърба и. Не се поставят по лицевата част на рисунката етикети или </a:t>
            </a:r>
          </a:p>
          <a:p>
            <a:pPr algn="just">
              <a:defRPr/>
            </a:pPr>
            <a:r>
              <a:rPr lang="bg-BG" altLang="en-US" dirty="0">
                <a:solidFill>
                  <a:schemeClr val="bg1"/>
                </a:solidFill>
              </a:rPr>
              <a:t>други надписи, нарушаващи нейната визия или нарушаващи авторството.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3204" y="2411011"/>
            <a:ext cx="3380218" cy="1901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882" y="3610939"/>
            <a:ext cx="2464118" cy="1532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9813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68036" y="186418"/>
            <a:ext cx="1666875" cy="431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3200" kern="10" dirty="0">
                <a:solidFill>
                  <a:schemeClr val="tx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Техника:</a:t>
            </a:r>
            <a:endParaRPr lang="en-US" sz="3200" kern="10" dirty="0">
              <a:solidFill>
                <a:schemeClr val="tx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5" name="WordArt 5"/>
          <p:cNvSpPr>
            <a:spLocks noChangeArrowheads="1" noChangeShapeType="1" noTextEdit="1"/>
          </p:cNvSpPr>
          <p:nvPr/>
        </p:nvSpPr>
        <p:spPr bwMode="auto">
          <a:xfrm>
            <a:off x="7419521" y="1480318"/>
            <a:ext cx="1524000" cy="5048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200" kern="10" dirty="0" smtClean="0">
                <a:solidFill>
                  <a:schemeClr val="tx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Формат:</a:t>
            </a:r>
            <a:endParaRPr lang="en-US" sz="3200" kern="10" dirty="0" smtClean="0">
              <a:solidFill>
                <a:schemeClr val="tx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6093" y="849085"/>
            <a:ext cx="1666875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bg1"/>
                </a:solidFill>
              </a:rPr>
              <a:t>- По избор на участника.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6493" y="2242458"/>
            <a:ext cx="1807028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- Рисунката трябва да бъде  с размер на листа 35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bg-BG" dirty="0" smtClean="0">
                <a:solidFill>
                  <a:schemeClr val="bg1"/>
                </a:solidFill>
              </a:rPr>
              <a:t>50 см., без да е </a:t>
            </a:r>
            <a:r>
              <a:rPr lang="bg-BG" dirty="0" err="1" smtClean="0">
                <a:solidFill>
                  <a:schemeClr val="bg1"/>
                </a:solidFill>
              </a:rPr>
              <a:t>паспартирана</a:t>
            </a:r>
            <a:r>
              <a:rPr lang="bg-BG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>
            <a:off x="1490437" y="1697439"/>
            <a:ext cx="5296353" cy="5048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kern="10" dirty="0">
                <a:solidFill>
                  <a:schemeClr val="tx2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Данни на гърба на рисунката:</a:t>
            </a:r>
            <a:endParaRPr lang="en-US" sz="3200" kern="10" dirty="0">
              <a:solidFill>
                <a:schemeClr val="tx2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2968" y="2241133"/>
            <a:ext cx="4572000" cy="280076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defRPr/>
            </a:pP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Име, презиме и фамилия;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defRPr/>
            </a:pP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Възраст;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defRPr/>
            </a:pP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Точен адрес / град, улица, блок, номер, телефон за връзка/.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defRPr/>
            </a:pP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Училище, </a:t>
            </a:r>
            <a:r>
              <a:rPr lang="bg-BG" altLang="en-US" sz="20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педагогически</a:t>
            </a:r>
            <a:r>
              <a:rPr lang="en-US" altLang="en-US" sz="20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bg-BG" altLang="en-US" sz="20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ръководител</a:t>
            </a: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телефон за връзка.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CCECFF"/>
              </a:buClr>
              <a:buSzPct val="115000"/>
              <a:defRPr/>
            </a:pPr>
            <a:r>
              <a:rPr lang="bg-BG" altLang="en-US" sz="2000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</a:t>
            </a:r>
            <a:r>
              <a:rPr lang="bg-BG" altLang="en-US" sz="2000" u="sng" dirty="0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Данните да бъдат написани печатно и четливо!</a:t>
            </a:r>
            <a:endParaRPr lang="en-US" altLang="en-US" sz="2000" u="sng" dirty="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719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98664" y="1055914"/>
            <a:ext cx="4143375" cy="5048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3200" kern="10" dirty="0"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Етапи на провеждане:</a:t>
            </a:r>
            <a:endParaRPr lang="en-US" sz="3200" kern="10" dirty="0">
              <a:solidFill>
                <a:schemeClr val="bg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84" y="2699297"/>
            <a:ext cx="3289073" cy="2320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98664" y="1840343"/>
            <a:ext cx="4572000" cy="9233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bg-BG" altLang="en-US" dirty="0">
                <a:solidFill>
                  <a:schemeClr val="bg1"/>
                </a:solidFill>
              </a:rPr>
              <a:t>- Първи етап – Общински етап </a:t>
            </a:r>
            <a:r>
              <a:rPr lang="bg-BG" altLang="en-US" dirty="0" smtClean="0">
                <a:solidFill>
                  <a:schemeClr val="bg1"/>
                </a:solidFill>
              </a:rPr>
              <a:t>/до 31 март/</a:t>
            </a:r>
            <a:endParaRPr lang="bg-BG" alt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bg-BG" altLang="en-US" dirty="0">
                <a:solidFill>
                  <a:schemeClr val="bg1"/>
                </a:solidFill>
              </a:rPr>
              <a:t>- Втори етап – Областен етап </a:t>
            </a:r>
            <a:r>
              <a:rPr lang="bg-BG" altLang="en-US" dirty="0" smtClean="0">
                <a:solidFill>
                  <a:schemeClr val="bg1"/>
                </a:solidFill>
              </a:rPr>
              <a:t>/до 30 април/</a:t>
            </a:r>
            <a:endParaRPr lang="bg-BG" altLang="en-US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bg-BG" altLang="en-US" dirty="0">
                <a:solidFill>
                  <a:schemeClr val="bg1"/>
                </a:solidFill>
              </a:rPr>
              <a:t>- Трети етап – Национален етап </a:t>
            </a:r>
            <a:r>
              <a:rPr lang="bg-BG" altLang="en-US" dirty="0" smtClean="0">
                <a:solidFill>
                  <a:schemeClr val="bg1"/>
                </a:solidFill>
              </a:rPr>
              <a:t>/до 30 юни/</a:t>
            </a:r>
            <a:endParaRPr lang="bg-BG" alt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664" y="3149600"/>
            <a:ext cx="4833257" cy="9233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Право на участие във всеки следващ етап получават класираните на първите три места във всяка една категория и възрастова група.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13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2340" y="2639957"/>
            <a:ext cx="8015750" cy="152645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bg-BG" altLang="en-US" dirty="0"/>
              <a:t>Всички участници се награждават за участие в </a:t>
            </a:r>
            <a:r>
              <a:rPr lang="bg-BG" altLang="en-US" dirty="0" smtClean="0"/>
              <a:t>конкурса </a:t>
            </a:r>
            <a:r>
              <a:rPr lang="bg-BG" altLang="en-US" dirty="0"/>
              <a:t>с грамоти и предметни награди </a:t>
            </a:r>
            <a:r>
              <a:rPr lang="bg-BG" altLang="en-US" dirty="0">
                <a:sym typeface="Wingdings" panose="05000000000000000000" pitchFamily="2" charset="2"/>
              </a:rPr>
              <a:t></a:t>
            </a:r>
            <a:r>
              <a:rPr lang="bg-BG" altLang="en-US" dirty="0"/>
              <a:t/>
            </a:r>
            <a:br>
              <a:rPr lang="bg-BG" altLang="en-US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29540" y="174985"/>
            <a:ext cx="8001000" cy="678426"/>
          </a:xfrm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2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УСПЕХ </a:t>
            </a:r>
            <a:r>
              <a:rPr lang="bg-BG" sz="32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onstantia" panose="02030602050306030303" pitchFamily="18" charset="0"/>
              </a:rPr>
              <a:t>НА УЧАСТНИЦИТЕ! </a:t>
            </a:r>
            <a:endParaRPr lang="en-US" sz="3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Constantia" panose="020306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9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Office PowerPoint</Application>
  <PresentationFormat>On-screen Show (16:9)</PresentationFormat>
  <Paragraphs>61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Constantia</vt:lpstr>
      <vt:lpstr>Impact</vt:lpstr>
      <vt:lpstr>Wingdings</vt:lpstr>
      <vt:lpstr>Office Theme</vt:lpstr>
      <vt:lpstr>Bitmap Image</vt:lpstr>
      <vt:lpstr>СТОЛИЧНА ДИРЕКЦИЯ “ПОЖАРНА БЕЗОПАСНОСТ И ЗАЩИТА НА НАСЕЛЕНИЕТО” </vt:lpstr>
      <vt:lpstr>PowerPoint Presentation</vt:lpstr>
      <vt:lpstr>Цели на конкурса:</vt:lpstr>
      <vt:lpstr>PowerPoint Presentation</vt:lpstr>
      <vt:lpstr>PowerPoint Presentation</vt:lpstr>
      <vt:lpstr> Категории участници: </vt:lpstr>
      <vt:lpstr>PowerPoint Presentation</vt:lpstr>
      <vt:lpstr> Описание на рисунката: </vt:lpstr>
      <vt:lpstr>PowerPoint Presentation</vt:lpstr>
      <vt:lpstr>PowerPoint Presentation</vt:lpstr>
      <vt:lpstr>Всички участници се награждават за участие в конкурса с грамоти и предметни награди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2022-02-02T12:05:11Z</dcterms:modified>
</cp:coreProperties>
</file>